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70" d="100"/>
          <a:sy n="7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75457-E0BE-4E58-B218-3333CFB47C99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3C17D-75C7-4D88-82B9-BB123FC0B9F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CA" dirty="0" err="1" smtClean="0"/>
              <a:t>ian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3C17D-75C7-4D88-82B9-BB123FC0B9FC}" type="slidenum">
              <a:rPr lang="en-CA" smtClean="0"/>
              <a:pPr/>
              <a:t>16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216BD1-7EC4-4F99-903E-BBDF68E3D861}" type="datetimeFigureOut">
              <a:rPr lang="en-CA" smtClean="0"/>
              <a:pPr/>
              <a:t>13/02/2012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CA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96E8542-FE32-4878-AE52-B852B7FD58BE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2.bp.blogspot.com/_YaowUzQz4HE/SkiRoClbnJI/AAAAAAAAACM/-fmkQu23_-8/s400/othello_3_l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6672"/>
            <a:ext cx="5284667" cy="5904656"/>
          </a:xfrm>
          <a:prstGeom prst="rect">
            <a:avLst/>
          </a:prstGeom>
          <a:noFill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sz="2800" b="1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By William Shakespeare</a:t>
            </a:r>
            <a:endParaRPr lang="en-CA" sz="2800" b="1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6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Othello</a:t>
            </a:r>
            <a:endParaRPr lang="en-CA" sz="166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2800" b="1" u="sng" dirty="0" smtClean="0"/>
              <a:t>On Guard Duty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Othello leaves Cassio in charge of security during the festivities – then leaves to consummate his marriage.</a:t>
            </a:r>
          </a:p>
          <a:p>
            <a:pPr lvl="1"/>
            <a:r>
              <a:rPr lang="en-CA" dirty="0" smtClean="0"/>
              <a:t>Iago shows up and tries to convince Cassio that Desdemona is a temptress.</a:t>
            </a:r>
          </a:p>
          <a:p>
            <a:pPr lvl="1"/>
            <a:r>
              <a:rPr lang="en-CA" dirty="0" smtClean="0"/>
              <a:t>Iago tells Cassio to have a drink and to invite some more people.</a:t>
            </a:r>
          </a:p>
          <a:p>
            <a:pPr lvl="1"/>
            <a:r>
              <a:rPr lang="en-CA" dirty="0" smtClean="0"/>
              <a:t>Cassio stumbles off-stage drunk – and Iago tells Montano that he thinks he has too much responsibility for someone with a drinking problem…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>
                <a:solidFill>
                  <a:schemeClr val="accent2"/>
                </a:solidFill>
              </a:rPr>
              <a:t>Act II – Scene 3</a:t>
            </a:r>
            <a:endParaRPr lang="en-CA" sz="7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CA" dirty="0" smtClean="0"/>
              <a:t>Roderigo enters, and Montano suggests that something be said to Othello of Cassio’s drinking problem.</a:t>
            </a:r>
          </a:p>
          <a:p>
            <a:pPr lvl="1"/>
            <a:r>
              <a:rPr lang="en-CA" dirty="0" smtClean="0"/>
              <a:t>Cassio chases Roderigo across the stage, threatening to beat him. </a:t>
            </a:r>
          </a:p>
          <a:p>
            <a:pPr lvl="1"/>
            <a:r>
              <a:rPr lang="en-CA" dirty="0" smtClean="0"/>
              <a:t>Montano steps in to prevent the fight and is attacked by Cassio. </a:t>
            </a:r>
          </a:p>
          <a:p>
            <a:pPr lvl="1"/>
            <a:r>
              <a:rPr lang="en-CA" dirty="0" smtClean="0"/>
              <a:t>As Montano and others attempt to hold Cassio down, Cassio stabs Montano. Othello is called.</a:t>
            </a:r>
          </a:p>
          <a:p>
            <a:pPr lvl="1"/>
            <a:r>
              <a:rPr lang="en-CA" dirty="0" smtClean="0"/>
              <a:t>After much discussion – Othello falls into Iago’s trap and dismisses Cassio.</a:t>
            </a:r>
          </a:p>
          <a:p>
            <a:pPr lvl="1"/>
            <a:r>
              <a:rPr lang="en-CA" dirty="0" smtClean="0"/>
              <a:t>Iago laughs to the audience about how in doing “good” he is really evil…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7200" b="1" dirty="0" smtClean="0">
                <a:solidFill>
                  <a:schemeClr val="accent2"/>
                </a:solidFill>
              </a:rPr>
              <a:t>Act II – Scene 3</a:t>
            </a:r>
            <a:r>
              <a:rPr lang="en-CA" sz="3200" b="1" dirty="0" smtClean="0">
                <a:solidFill>
                  <a:schemeClr val="accent2"/>
                </a:solidFill>
              </a:rPr>
              <a:t> (cont’)</a:t>
            </a:r>
            <a:endParaRPr lang="en-CA" sz="6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dirty="0" smtClean="0"/>
              <a:t>Act III</a:t>
            </a:r>
            <a:endParaRPr lang="en-CA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Dreaded Handkerchief!!!</a:t>
            </a:r>
            <a:endParaRPr lang="en-CA" dirty="0"/>
          </a:p>
        </p:txBody>
      </p:sp>
      <p:pic>
        <p:nvPicPr>
          <p:cNvPr id="8194" name="Picture 2" descr="http://www.shakespearehelp.com/images/othello/large-Othello_and_Ia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4775" y="836712"/>
            <a:ext cx="4977705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3600" b="1" u="sng" dirty="0" smtClean="0"/>
              <a:t>Othello’s</a:t>
            </a:r>
          </a:p>
          <a:p>
            <a:endParaRPr lang="en-CA" sz="1400" dirty="0" smtClean="0"/>
          </a:p>
          <a:p>
            <a:pPr lvl="1"/>
            <a:r>
              <a:rPr lang="en-CA" sz="3200" dirty="0" smtClean="0"/>
              <a:t>Cassio tries to get back into Othello’s good books.</a:t>
            </a:r>
          </a:p>
          <a:p>
            <a:pPr lvl="1"/>
            <a:r>
              <a:rPr lang="en-CA" sz="3200" dirty="0" smtClean="0"/>
              <a:t>Othello wants nothing to do with him.</a:t>
            </a:r>
          </a:p>
          <a:p>
            <a:pPr lvl="1"/>
            <a:r>
              <a:rPr lang="en-CA" sz="3200" dirty="0" smtClean="0"/>
              <a:t>Iago intervenes and arranges for a private meeting between Cassio and Desdemona.</a:t>
            </a:r>
            <a:endParaRPr lang="en-CA"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III – Scene 1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3600" b="1" u="sng" dirty="0" smtClean="0"/>
              <a:t>The Citadel</a:t>
            </a:r>
          </a:p>
          <a:p>
            <a:endParaRPr lang="en-CA" sz="1400" dirty="0" smtClean="0"/>
          </a:p>
          <a:p>
            <a:pPr lvl="1"/>
            <a:r>
              <a:rPr lang="en-CA" sz="3200" dirty="0" smtClean="0"/>
              <a:t>Iago, Othello, and a gentleman walk together at the citadel. </a:t>
            </a:r>
          </a:p>
          <a:p>
            <a:pPr lvl="1"/>
            <a:r>
              <a:rPr lang="en-CA" sz="3200" dirty="0" smtClean="0"/>
              <a:t>Othello gives Iago some letters to deliver and decides to take a look at the town’s fortifications.</a:t>
            </a:r>
            <a:endParaRPr lang="en-CA"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III – Scene 2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4000" b="1" u="sng" dirty="0" smtClean="0"/>
              <a:t>In the Citadel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Othello walks in on Desdemona, Emilia and Cassio – Cassio leaves quickly.</a:t>
            </a:r>
          </a:p>
          <a:p>
            <a:pPr lvl="1"/>
            <a:r>
              <a:rPr lang="en-CA" dirty="0" smtClean="0"/>
              <a:t>Othello is not sure if it was Cassio he saw – but Desdemona begs him to re-instate Cassio.</a:t>
            </a:r>
          </a:p>
          <a:p>
            <a:pPr lvl="1"/>
            <a:r>
              <a:rPr lang="en-CA" dirty="0" smtClean="0"/>
              <a:t>Iago starts insinuating that Cassio and Desdemona are having an affair.</a:t>
            </a:r>
          </a:p>
          <a:p>
            <a:pPr lvl="1"/>
            <a:r>
              <a:rPr lang="en-CA" dirty="0" smtClean="0"/>
              <a:t>Othello is full of doubt – believing he is to “black” for someone as beautiful and fair as Desdemona.</a:t>
            </a:r>
          </a:p>
          <a:p>
            <a:pPr lvl="1"/>
            <a:r>
              <a:rPr lang="en-CA" dirty="0" smtClean="0"/>
              <a:t>The sleeping story and the handkerchief?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III – Scene 3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3600" b="1" u="sng" dirty="0" smtClean="0"/>
              <a:t>In the Citadel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Desdemona and Emilia send message to Cassio – Desdemona wonders where her handkerchief might be.</a:t>
            </a:r>
          </a:p>
          <a:p>
            <a:pPr lvl="1"/>
            <a:r>
              <a:rPr lang="en-CA" dirty="0" smtClean="0"/>
              <a:t>Othello enters and asks to borrow her handkerchief…a long story…When she cannot produce it – Othello gets angry!</a:t>
            </a:r>
          </a:p>
          <a:p>
            <a:pPr lvl="1"/>
            <a:r>
              <a:rPr lang="en-CA" dirty="0" smtClean="0"/>
              <a:t>Cassio arrives and Desdemona tells him Othello is in a bad mood – Emilia thinks he is jealous.</a:t>
            </a:r>
          </a:p>
          <a:p>
            <a:pPr lvl="1"/>
            <a:r>
              <a:rPr lang="en-CA" dirty="0" smtClean="0"/>
              <a:t>Bianca enters and Cassio asks her to copy a handkerchief he found in his bedroom.</a:t>
            </a:r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III – Scene 4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dirty="0" smtClean="0"/>
              <a:t>Act IV</a:t>
            </a:r>
            <a:endParaRPr lang="en-CA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madness of Othello</a:t>
            </a:r>
            <a:endParaRPr lang="en-CA" dirty="0"/>
          </a:p>
        </p:txBody>
      </p:sp>
      <p:pic>
        <p:nvPicPr>
          <p:cNvPr id="1028" name="Picture 4" descr="http://www.shakespearefilms.com/images/othello-ia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44824"/>
            <a:ext cx="4457700" cy="2924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sz="3200" b="1" u="sng" dirty="0" smtClean="0"/>
              <a:t>Othello’s Rage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Iago goads Othello with stories about nakedness and handkerchiefs – finally Iago tells Othello what Cassio told him…He loses it.</a:t>
            </a:r>
          </a:p>
          <a:p>
            <a:pPr lvl="1"/>
            <a:r>
              <a:rPr lang="en-CA" dirty="0" smtClean="0"/>
              <a:t>Cassio arrives and Iago tells Othello to hide and watch Cassio’s face as they talk – Iago actually talks to him about Bianca.</a:t>
            </a:r>
          </a:p>
          <a:p>
            <a:pPr lvl="1"/>
            <a:r>
              <a:rPr lang="en-CA" dirty="0" smtClean="0"/>
              <a:t>Othello is beside himself with rage and starts contemplating killing his wife.</a:t>
            </a:r>
          </a:p>
          <a:p>
            <a:pPr lvl="1"/>
            <a:r>
              <a:rPr lang="en-CA" dirty="0" smtClean="0"/>
              <a:t>Othello is really pissed. He hits Desdemona. People wonder if he is mad.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IV – Scene 1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200" b="1" u="sng" dirty="0" smtClean="0"/>
              <a:t>“The Cunning Whore”</a:t>
            </a:r>
          </a:p>
          <a:p>
            <a:endParaRPr lang="en-CA" sz="1100" dirty="0" smtClean="0"/>
          </a:p>
          <a:p>
            <a:pPr lvl="1"/>
            <a:r>
              <a:rPr lang="en-CA" sz="3200" dirty="0" smtClean="0"/>
              <a:t>Othello interrogates Emilia about Desdemona.</a:t>
            </a:r>
          </a:p>
          <a:p>
            <a:pPr lvl="1"/>
            <a:r>
              <a:rPr lang="en-CA" sz="3200" dirty="0" smtClean="0"/>
              <a:t>Desdemona tries to find out from Iago why Othello is treating her as such.</a:t>
            </a:r>
          </a:p>
          <a:p>
            <a:pPr lvl="1"/>
            <a:r>
              <a:rPr lang="en-CA" sz="3200" dirty="0" smtClean="0"/>
              <a:t>Roderigo enters and is angry that Iago has not delivered – Iago lies to him.</a:t>
            </a:r>
          </a:p>
          <a:p>
            <a:pPr lvl="1"/>
            <a:r>
              <a:rPr lang="en-CA" sz="3200" dirty="0" smtClean="0"/>
              <a:t>He convinces Roderigo to kills Cassio…</a:t>
            </a:r>
            <a:endParaRPr lang="en-CA"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IV – Scene 2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2800" b="1" u="sng" dirty="0" smtClean="0"/>
              <a:t>Othello</a:t>
            </a:r>
            <a:r>
              <a:rPr lang="en-CA" dirty="0" smtClean="0"/>
              <a:t> – the Moor of Venice</a:t>
            </a:r>
          </a:p>
          <a:p>
            <a:pPr>
              <a:buNone/>
            </a:pPr>
            <a:r>
              <a:rPr lang="en-CA" sz="2800" b="1" u="sng" dirty="0" smtClean="0"/>
              <a:t>Desdemona</a:t>
            </a:r>
            <a:r>
              <a:rPr lang="en-CA" dirty="0" smtClean="0"/>
              <a:t> – Othello’s wife</a:t>
            </a:r>
          </a:p>
          <a:p>
            <a:pPr>
              <a:buNone/>
            </a:pPr>
            <a:r>
              <a:rPr lang="en-CA" sz="2800" b="1" u="sng" dirty="0" smtClean="0"/>
              <a:t>Iago</a:t>
            </a:r>
            <a:r>
              <a:rPr lang="en-CA" dirty="0" smtClean="0"/>
              <a:t> – Othello’s ensign</a:t>
            </a:r>
          </a:p>
          <a:p>
            <a:pPr>
              <a:buNone/>
            </a:pPr>
            <a:r>
              <a:rPr lang="en-CA" sz="2800" b="1" u="sng" dirty="0" smtClean="0"/>
              <a:t>Roderigo</a:t>
            </a:r>
            <a:r>
              <a:rPr lang="en-CA" sz="2800" b="1" dirty="0" smtClean="0"/>
              <a:t> </a:t>
            </a:r>
            <a:r>
              <a:rPr lang="en-CA" dirty="0" smtClean="0"/>
              <a:t>– a jealous suitor</a:t>
            </a:r>
          </a:p>
          <a:p>
            <a:pPr>
              <a:buNone/>
            </a:pPr>
            <a:r>
              <a:rPr lang="en-CA" sz="2800" b="1" u="sng" dirty="0" smtClean="0"/>
              <a:t>Brabanzio</a:t>
            </a:r>
            <a:r>
              <a:rPr lang="en-CA" sz="2800" b="1" dirty="0" smtClean="0"/>
              <a:t> </a:t>
            </a:r>
            <a:r>
              <a:rPr lang="en-CA" dirty="0" smtClean="0"/>
              <a:t>– Desdemona’s father, Senator of Venice</a:t>
            </a:r>
          </a:p>
          <a:p>
            <a:pPr>
              <a:buNone/>
            </a:pPr>
            <a:r>
              <a:rPr lang="en-CA" sz="2800" b="1" u="sng" dirty="0" smtClean="0"/>
              <a:t>Cassio</a:t>
            </a:r>
            <a:r>
              <a:rPr lang="en-CA" sz="2800" b="1" dirty="0" smtClean="0"/>
              <a:t> </a:t>
            </a:r>
            <a:r>
              <a:rPr lang="en-CA" dirty="0" smtClean="0"/>
              <a:t>– Othello’s Lieutenant</a:t>
            </a:r>
          </a:p>
          <a:p>
            <a:pPr>
              <a:buNone/>
            </a:pPr>
            <a:r>
              <a:rPr lang="en-CA" sz="2800" b="1" u="sng" dirty="0" smtClean="0"/>
              <a:t>Emilia</a:t>
            </a:r>
            <a:r>
              <a:rPr lang="en-CA" dirty="0" smtClean="0"/>
              <a:t> – Desdemona’s attendant and Iago’s wife</a:t>
            </a:r>
          </a:p>
          <a:p>
            <a:pPr>
              <a:buNone/>
            </a:pPr>
            <a:r>
              <a:rPr lang="en-CA" sz="2800" b="1" u="sng" dirty="0" smtClean="0"/>
              <a:t>Duke of Venice</a:t>
            </a:r>
            <a:r>
              <a:rPr lang="en-CA" sz="2800" b="1" dirty="0" smtClean="0"/>
              <a:t> </a:t>
            </a:r>
            <a:r>
              <a:rPr lang="en-CA" dirty="0" smtClean="0"/>
              <a:t>– the authority in Venice.</a:t>
            </a:r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>
                <a:solidFill>
                  <a:schemeClr val="accent2"/>
                </a:solidFill>
              </a:rPr>
              <a:t>Main Characters</a:t>
            </a:r>
            <a:endParaRPr lang="en-CA" sz="7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200" b="1" u="sng" dirty="0" smtClean="0"/>
              <a:t>Bedtime</a:t>
            </a:r>
          </a:p>
          <a:p>
            <a:endParaRPr lang="en-CA" sz="1100" dirty="0" smtClean="0"/>
          </a:p>
          <a:p>
            <a:pPr lvl="1"/>
            <a:r>
              <a:rPr lang="en-CA" sz="3200" dirty="0" smtClean="0"/>
              <a:t>Othello sends Desdemona to bed – she seems prepared for what is about to happen.</a:t>
            </a:r>
          </a:p>
          <a:p>
            <a:pPr lvl="1"/>
            <a:r>
              <a:rPr lang="en-CA" sz="3200" dirty="0" smtClean="0"/>
              <a:t>She sings – and talk about how she would rather meet bad deeds with good deeds.</a:t>
            </a:r>
            <a:endParaRPr lang="en-CA"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IV – Scene 3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V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bedroom scene…</a:t>
            </a:r>
            <a:endParaRPr lang="en-CA" dirty="0"/>
          </a:p>
        </p:txBody>
      </p:sp>
      <p:pic>
        <p:nvPicPr>
          <p:cNvPr id="6" name="Picture 2" descr="http://static.tvtropes.org/pmwiki/pub/images/othe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861814"/>
            <a:ext cx="4720233" cy="4002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200" b="1" u="sng" dirty="0" smtClean="0"/>
              <a:t>“This is the fruits of whoring…”</a:t>
            </a:r>
          </a:p>
          <a:p>
            <a:endParaRPr lang="en-CA" sz="1400" dirty="0" smtClean="0"/>
          </a:p>
          <a:p>
            <a:pPr lvl="1"/>
            <a:r>
              <a:rPr lang="en-CA" sz="3200" dirty="0" smtClean="0"/>
              <a:t>Iago and Roderigo plan to ambush Cassio on his way out of the brothel.</a:t>
            </a:r>
          </a:p>
          <a:p>
            <a:pPr lvl="1"/>
            <a:r>
              <a:rPr lang="en-CA" sz="3200" dirty="0" smtClean="0"/>
              <a:t>Roderigo and Iago stab Cassio – Othello hears the commotion.</a:t>
            </a:r>
          </a:p>
          <a:p>
            <a:pPr lvl="1"/>
            <a:r>
              <a:rPr lang="en-CA" sz="3200" dirty="0" smtClean="0"/>
              <a:t>Iago pretends to “find” Cassio and his assailant – who he stabs without hesitation.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800" b="1" dirty="0" smtClean="0">
                <a:solidFill>
                  <a:schemeClr val="accent2"/>
                </a:solidFill>
              </a:rPr>
              <a:t>Act V – Scene 1</a:t>
            </a:r>
            <a:endParaRPr lang="en-CA" sz="8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600" b="1" u="sng" dirty="0" smtClean="0"/>
              <a:t>The Death Scene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Holding a candle, Othello stands over the sleeping Desdemona and prepares to kill her.</a:t>
            </a:r>
          </a:p>
          <a:p>
            <a:pPr lvl="1"/>
            <a:r>
              <a:rPr lang="en-CA" dirty="0" smtClean="0"/>
              <a:t>They talk – Othello accuses her of sleeping with Cassio, who is dead, Desdemona weeps for him (which doesn’t help the situation…)</a:t>
            </a:r>
          </a:p>
          <a:p>
            <a:pPr lvl="1"/>
            <a:r>
              <a:rPr lang="en-CA" dirty="0" smtClean="0"/>
              <a:t>Othello smothers Desdemona – and then immediately regrets it.</a:t>
            </a:r>
          </a:p>
          <a:p>
            <a:pPr lvl="1"/>
            <a:r>
              <a:rPr lang="en-CA" dirty="0" smtClean="0"/>
              <a:t>Emilia calls for help!</a:t>
            </a:r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V – Scene 2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200" b="1" u="sng" dirty="0" smtClean="0"/>
              <a:t>The Final Death Scene</a:t>
            </a:r>
          </a:p>
          <a:p>
            <a:endParaRPr lang="en-CA" sz="1100" dirty="0" smtClean="0"/>
          </a:p>
          <a:p>
            <a:pPr lvl="1"/>
            <a:r>
              <a:rPr lang="en-CA" dirty="0" smtClean="0"/>
              <a:t>Emilia’s confession - everything about the handkerchief is also told.</a:t>
            </a:r>
          </a:p>
          <a:p>
            <a:pPr lvl="1"/>
            <a:r>
              <a:rPr lang="en-CA" dirty="0" smtClean="0"/>
              <a:t>Iago stabs his wife – and runs.</a:t>
            </a:r>
          </a:p>
          <a:p>
            <a:pPr lvl="1"/>
            <a:r>
              <a:rPr lang="en-CA" dirty="0" smtClean="0"/>
              <a:t>Iago is caught – and Othello kills him.</a:t>
            </a:r>
          </a:p>
          <a:p>
            <a:pPr lvl="1"/>
            <a:r>
              <a:rPr lang="en-CA" dirty="0" smtClean="0"/>
              <a:t>The guards tell Othello he will be taken back to Venice and out on trial.</a:t>
            </a:r>
          </a:p>
          <a:p>
            <a:pPr lvl="1"/>
            <a:r>
              <a:rPr lang="en-CA" dirty="0" smtClean="0"/>
              <a:t>Othello  says “I took by the throat the circumcised dog / and smote him thus” – and stabs himself.</a:t>
            </a:r>
          </a:p>
          <a:p>
            <a:pPr lvl="1">
              <a:buNone/>
            </a:pPr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V – Scene 2</a:t>
            </a:r>
            <a:r>
              <a:rPr lang="en-CA" sz="3200" dirty="0" smtClean="0">
                <a:solidFill>
                  <a:schemeClr val="accent2"/>
                </a:solidFill>
              </a:rPr>
              <a:t> (cont’)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11500" dirty="0" smtClean="0">
                <a:solidFill>
                  <a:schemeClr val="accent2"/>
                </a:solidFill>
              </a:rPr>
              <a:t>THE END</a:t>
            </a:r>
            <a:endParaRPr lang="en-CA" sz="115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I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Venice…Iago’s plan…</a:t>
            </a:r>
            <a:endParaRPr lang="en-CA" dirty="0"/>
          </a:p>
        </p:txBody>
      </p:sp>
      <p:pic>
        <p:nvPicPr>
          <p:cNvPr id="31746" name="Picture 2" descr="http://www.cbc.ca/littlemosque/images/othe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35526"/>
            <a:ext cx="4301877" cy="433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4000" b="1" u="sng" dirty="0" smtClean="0"/>
              <a:t>Venice</a:t>
            </a:r>
          </a:p>
          <a:p>
            <a:endParaRPr lang="en-CA" sz="1400" dirty="0" smtClean="0"/>
          </a:p>
          <a:p>
            <a:pPr lvl="1"/>
            <a:r>
              <a:rPr lang="en-CA" dirty="0" smtClean="0"/>
              <a:t>Iago and Roderigo are arguing about money and </a:t>
            </a:r>
            <a:r>
              <a:rPr lang="en-CA" dirty="0" smtClean="0"/>
              <a:t>Desdemona (Dialogue).</a:t>
            </a:r>
            <a:endParaRPr lang="en-CA" dirty="0" smtClean="0"/>
          </a:p>
          <a:p>
            <a:pPr lvl="1"/>
            <a:r>
              <a:rPr lang="en-CA" dirty="0" smtClean="0"/>
              <a:t>Desdemona has recently married the general Othello, who Iago </a:t>
            </a:r>
            <a:r>
              <a:rPr lang="en-CA" dirty="0" smtClean="0"/>
              <a:t>serves – Cassio was a witness, Iago was hiding.</a:t>
            </a:r>
            <a:endParaRPr lang="en-CA" dirty="0" smtClean="0"/>
          </a:p>
          <a:p>
            <a:pPr lvl="1"/>
            <a:r>
              <a:rPr lang="en-CA" dirty="0" smtClean="0"/>
              <a:t>We learn that Iago was passed over and hates Othello.</a:t>
            </a:r>
          </a:p>
          <a:p>
            <a:pPr lvl="1"/>
            <a:r>
              <a:rPr lang="en-CA" dirty="0" smtClean="0"/>
              <a:t>They end up at Brabanzio’s house where Iago tells him his daughter has been “</a:t>
            </a:r>
            <a:r>
              <a:rPr lang="en-CA" dirty="0" smtClean="0"/>
              <a:t>stolen” – Iago is hiding.</a:t>
            </a:r>
            <a:endParaRPr lang="en-CA" dirty="0" smtClean="0"/>
          </a:p>
          <a:p>
            <a:pPr lvl="1"/>
            <a:r>
              <a:rPr lang="en-CA" dirty="0" smtClean="0"/>
              <a:t>Brabanzio gets upset and takes a detail of men out to find his daughter and Othello.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>
                <a:solidFill>
                  <a:schemeClr val="accent2"/>
                </a:solidFill>
              </a:rPr>
              <a:t>Act I – Scene 1</a:t>
            </a:r>
            <a:endParaRPr lang="en-CA" sz="7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sz="3200" b="1" u="sng" dirty="0" smtClean="0"/>
              <a:t>Othello’s Place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Iago is already </a:t>
            </a:r>
            <a:r>
              <a:rPr lang="en-CA" dirty="0" smtClean="0"/>
              <a:t>with Othello </a:t>
            </a:r>
            <a:r>
              <a:rPr lang="en-CA" dirty="0" smtClean="0"/>
              <a:t>and they see a detail of men approaching.</a:t>
            </a:r>
          </a:p>
          <a:p>
            <a:pPr lvl="1"/>
            <a:r>
              <a:rPr lang="en-CA" dirty="0" smtClean="0"/>
              <a:t>Iago believes it is Brabanzio so he advises Othello to retreat indoors.</a:t>
            </a:r>
          </a:p>
          <a:p>
            <a:pPr lvl="1"/>
            <a:r>
              <a:rPr lang="en-CA" dirty="0" smtClean="0"/>
              <a:t>Othello stands his ground and it turns out to be Cassio and the Duke’s men – Othello is invited to see the Duke.</a:t>
            </a:r>
          </a:p>
          <a:p>
            <a:pPr lvl="1"/>
            <a:r>
              <a:rPr lang="en-CA" dirty="0" smtClean="0"/>
              <a:t>Then Brabanzio and his men arrive – and a fight almost breaks out.</a:t>
            </a:r>
          </a:p>
          <a:p>
            <a:pPr lvl="1"/>
            <a:r>
              <a:rPr lang="en-CA" dirty="0" smtClean="0"/>
              <a:t>But Othello calmly tells them to wait – and they all decide to go see the Duke.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7200" b="1" dirty="0" smtClean="0">
                <a:solidFill>
                  <a:schemeClr val="accent2"/>
                </a:solidFill>
              </a:rPr>
              <a:t>Act I – Scene 2</a:t>
            </a:r>
            <a:endParaRPr lang="en-CA" sz="7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3600" b="1" u="sng" dirty="0" smtClean="0"/>
              <a:t>The Duke’s Palace</a:t>
            </a:r>
          </a:p>
          <a:p>
            <a:endParaRPr lang="en-CA" sz="1200" dirty="0" smtClean="0"/>
          </a:p>
          <a:p>
            <a:pPr lvl="1"/>
            <a:r>
              <a:rPr lang="en-CA" dirty="0" smtClean="0"/>
              <a:t>The Duke is discussing the invasion of the Turks.</a:t>
            </a:r>
          </a:p>
          <a:p>
            <a:pPr lvl="1"/>
            <a:r>
              <a:rPr lang="en-CA" dirty="0" smtClean="0"/>
              <a:t>Brabanzio accuses Othello of stealing his wife with </a:t>
            </a:r>
            <a:r>
              <a:rPr lang="en-CA" dirty="0" smtClean="0"/>
              <a:t>“Black magic” </a:t>
            </a:r>
            <a:r>
              <a:rPr lang="en-CA" dirty="0" smtClean="0"/>
              <a:t>– Othello admits he is married to Desdemona, but under her own free will.</a:t>
            </a:r>
          </a:p>
          <a:p>
            <a:pPr lvl="1"/>
            <a:r>
              <a:rPr lang="en-CA" dirty="0" smtClean="0"/>
              <a:t>Desdemona enters – and confirms that she married Othello of her own free-will.</a:t>
            </a:r>
          </a:p>
          <a:p>
            <a:pPr lvl="1"/>
            <a:r>
              <a:rPr lang="en-CA" dirty="0" smtClean="0"/>
              <a:t>The Duke orders Othello to Cyprus to defend against the Turks – Desdemona decides to go with him.</a:t>
            </a:r>
          </a:p>
          <a:p>
            <a:pPr lvl="1"/>
            <a:r>
              <a:rPr lang="en-CA" dirty="0" smtClean="0"/>
              <a:t>Iago’s first soliloquy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 – Scene III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8800" b="1" dirty="0" smtClean="0"/>
              <a:t>Act II</a:t>
            </a:r>
            <a:endParaRPr lang="en-CA" sz="8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The drunken celebration…</a:t>
            </a:r>
            <a:endParaRPr lang="en-CA" dirty="0"/>
          </a:p>
        </p:txBody>
      </p:sp>
      <p:pic>
        <p:nvPicPr>
          <p:cNvPr id="26626" name="Picture 2" descr="http://www.1st-art-gallery.com/thumbnail/197047/1/The-Return-Of-Othello,-Act-II,-Scene-II-From-Othello,-C.17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764704"/>
            <a:ext cx="4981686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sz="3600" b="1" u="sng" dirty="0" smtClean="0"/>
              <a:t>The Shores of Cyprus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The is a storm and The governor, Montano, is uncertain if Othello’s ship will survive.</a:t>
            </a:r>
          </a:p>
          <a:p>
            <a:pPr lvl="1"/>
            <a:r>
              <a:rPr lang="en-CA" dirty="0" smtClean="0"/>
              <a:t>Iago, Emilia, Desdemona and Cassio all arrive safely – Iago sees Cassio take Desdemona’s hand…</a:t>
            </a:r>
          </a:p>
          <a:p>
            <a:pPr lvl="1"/>
            <a:r>
              <a:rPr lang="en-CA" dirty="0" smtClean="0"/>
              <a:t>Othello arrive safely and greets Desdemona.</a:t>
            </a:r>
          </a:p>
          <a:p>
            <a:pPr lvl="1"/>
            <a:r>
              <a:rPr lang="en-CA" dirty="0" smtClean="0"/>
              <a:t>Iago tells Roderigo that Cassio is interested in Desdemona – and convinces him to start a fight with him.</a:t>
            </a:r>
          </a:p>
          <a:p>
            <a:pPr lvl="1"/>
            <a:r>
              <a:rPr lang="en-CA" dirty="0" smtClean="0"/>
              <a:t>Iago’s second soliloquy.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 – Scene 1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sz="4000" b="1" u="sng" dirty="0" smtClean="0"/>
              <a:t>The Celebration!</a:t>
            </a:r>
          </a:p>
          <a:p>
            <a:endParaRPr lang="en-CA" sz="1600" dirty="0" smtClean="0"/>
          </a:p>
          <a:p>
            <a:pPr lvl="1"/>
            <a:r>
              <a:rPr lang="en-CA" dirty="0" smtClean="0"/>
              <a:t>Othello declares a celebration because of the safety of Cyprus…and his marriage to Desdemona!</a:t>
            </a:r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8000" b="1" dirty="0" smtClean="0">
                <a:solidFill>
                  <a:schemeClr val="accent2"/>
                </a:solidFill>
              </a:rPr>
              <a:t>Act II – Scene 2</a:t>
            </a:r>
            <a:endParaRPr lang="en-CA" sz="8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328</TotalTime>
  <Words>1230</Words>
  <Application>Microsoft Office PowerPoint</Application>
  <PresentationFormat>On-screen Show (4:3)</PresentationFormat>
  <Paragraphs>140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Paper</vt:lpstr>
      <vt:lpstr>Othello</vt:lpstr>
      <vt:lpstr>Main Characters</vt:lpstr>
      <vt:lpstr>Act I</vt:lpstr>
      <vt:lpstr>Act I – Scene 1</vt:lpstr>
      <vt:lpstr>Act I – Scene 2</vt:lpstr>
      <vt:lpstr>Act I – Scene III</vt:lpstr>
      <vt:lpstr>Act II</vt:lpstr>
      <vt:lpstr>Act II – Scene 1</vt:lpstr>
      <vt:lpstr>Act II – Scene 2</vt:lpstr>
      <vt:lpstr>Act II – Scene 3</vt:lpstr>
      <vt:lpstr>Act II – Scene 3 (cont’)</vt:lpstr>
      <vt:lpstr>Act III</vt:lpstr>
      <vt:lpstr>Act III – Scene 1</vt:lpstr>
      <vt:lpstr>Act III – Scene 2</vt:lpstr>
      <vt:lpstr>Act III – Scene 3</vt:lpstr>
      <vt:lpstr>Act III – Scene 4</vt:lpstr>
      <vt:lpstr>Act IV</vt:lpstr>
      <vt:lpstr>Act IV – Scene 1</vt:lpstr>
      <vt:lpstr>Act IV – Scene 2</vt:lpstr>
      <vt:lpstr>Act IV – Scene 3</vt:lpstr>
      <vt:lpstr>Act V</vt:lpstr>
      <vt:lpstr>Act V – Scene 1</vt:lpstr>
      <vt:lpstr>Act V – Scene 2</vt:lpstr>
      <vt:lpstr>Act V – Scene 2 (cont’)</vt:lpstr>
      <vt:lpstr>THE END</vt:lpstr>
    </vt:vector>
  </TitlesOfParts>
  <Company>CSEM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Othello</dc:title>
  <dc:creator>LMAC</dc:creator>
  <cp:lastModifiedBy>LMAC</cp:lastModifiedBy>
  <cp:revision>6</cp:revision>
  <dcterms:created xsi:type="dcterms:W3CDTF">2011-01-26T18:41:34Z</dcterms:created>
  <dcterms:modified xsi:type="dcterms:W3CDTF">2012-02-13T19:40:57Z</dcterms:modified>
</cp:coreProperties>
</file>